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0"/>
  </p:notesMasterIdLst>
  <p:sldIdLst>
    <p:sldId id="274" r:id="rId2"/>
    <p:sldId id="256" r:id="rId3"/>
    <p:sldId id="257" r:id="rId4"/>
    <p:sldId id="273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C69FD-DB6C-4C40-99E1-6D5AF80F957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FDA22-28B0-4286-93D1-70CE25E24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9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7054-998B-FEC3-27AD-BFAC696E3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4C267-0E51-F58E-3496-1F801857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FFFF4-5B24-FAB7-47E6-AEA5C665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4E1B0-D180-64F3-D7F8-FA435E71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A5650-3DF4-A3BD-267D-E02A42FE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9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F206-B410-5CE0-6B8A-EE49A5A8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49174-12DF-9557-87FA-BB44A1D21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514FA-4EA4-9282-67D7-D1267E11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7D5E-DA07-CAFC-E782-C6067F98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E42F0-13F6-0323-B048-BA73AD13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E4758-862F-ECF3-A20F-F33BF80EE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056AC-BF1A-490D-DE5B-730E07F84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5132-2548-949F-3916-22C08F73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9075-CEBE-02DA-1E6B-854B6B1C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45CEA-0262-5C80-B321-355E5C9D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6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C97B-120E-4495-3ED4-8BE3C157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E9F1-CAD0-CEFD-9052-D7EF0F678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E481D-714F-7967-3542-D5AF3466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D6EF9-2D9F-F29C-0B9C-FCE14C2C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578C-8579-3C28-C4F7-B0F45A9D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3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F31C-B2A2-90F0-2A6A-30439C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4534B-DDD4-FE9F-F197-68A09DA94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BB16B-2B77-5E56-AD31-7991920F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29F8-AC7D-27D0-4134-1A42C308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A89C3-F675-361B-9225-8FDA89F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5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CAC2-9E0A-5298-3F4C-B7258DA8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A002-D1F7-5979-2436-DB72EAB68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515A7-744D-F49C-0CFE-1D403C99A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7D7B4-CE86-8FE6-EE76-233EE9F0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70ED7-8278-42B6-E473-38A4AA0F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4D36B-22B1-DAFA-134B-61A70CCA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E857-B08E-AA8B-C726-15C9A2BA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CA31B-3E90-2A52-84B7-FD97AE398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F31A3-0682-1309-B1C7-E422BA185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078DFE-BA3A-020C-FFAA-F32526125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E9322-EB7C-5122-01F6-A3FD20F54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C818-D951-A0E0-0B1C-0DA341E9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85F22-ED7D-5816-FEAB-0AD705E5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14C92-78F1-E9FA-57A2-DB5B2925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0DE8-A499-A2CB-D1D5-3CEAAABA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AB5C3-C52D-CB63-FDA0-F32F5F74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EA78F-CFBE-AE62-690C-22478D13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C8D16-F25C-7F18-4CE7-049F4E58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9B3CD-4E38-68AB-091A-C382479C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8B22C-C030-2EBF-500C-1FA26CD9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85C98-4AAC-5249-922D-2639C0D4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5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2036-F425-C8E4-84FC-476B6C10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54AA-BEFE-F04F-AF38-BD1938ED6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5D822-8438-876F-165E-AFCB1AB00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C2CBF-4F45-FD01-88CC-EC1BFC18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5B141-539E-C7AE-5B84-40E6EBD7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6A828-D781-1894-DC54-12969610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C51B-C641-3ADC-B622-653B5D47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37186-E78A-FEFB-C776-D7B596A14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83322-BB0B-B999-BBEB-3FAF36EAA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074A8-4A98-6942-B34D-7FE8807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2CEDD-A045-1215-7B06-D9D84057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843C2-6094-C8C1-95B1-B796B2A5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9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15A26-3DF3-AAF0-E5A0-B9000B93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E2C6-9CCC-F072-63B0-85DCFA139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7367-5F9E-42EA-54F5-FD8F3B0B5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69D32-B4C1-454E-AE5D-9D53162BB3F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4CE0-77D1-AE14-082A-0EEE8DD66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9FA3-528C-8BE8-8FBC-7F3C45E67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E925F-ADC0-4472-B93D-4D77CA42E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1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AF8750-2853-AEC9-652D-62200B46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6F3A3-5BD1-0A42-D829-6D3E8014BC8C}"/>
              </a:ext>
            </a:extLst>
          </p:cNvPr>
          <p:cNvSpPr/>
          <p:nvPr/>
        </p:nvSpPr>
        <p:spPr>
          <a:xfrm>
            <a:off x="368300" y="555170"/>
            <a:ext cx="11353800" cy="56932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 logo&#10;&#10;AI-generated content may be incorrect.">
            <a:extLst>
              <a:ext uri="{FF2B5EF4-FFF2-40B4-BE49-F238E27FC236}">
                <a16:creationId xmlns:a16="http://schemas.microsoft.com/office/drawing/2014/main" id="{9A753792-61DA-A634-359B-288503C2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673100"/>
            <a:ext cx="9321800" cy="407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7F2F60-1C75-6CF1-5BD5-E25EE9BA8C54}"/>
              </a:ext>
            </a:extLst>
          </p:cNvPr>
          <p:cNvSpPr txBox="1"/>
          <p:nvPr/>
        </p:nvSpPr>
        <p:spPr>
          <a:xfrm>
            <a:off x="2070100" y="4749800"/>
            <a:ext cx="849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rial Black" panose="020B0A04020102020204" pitchFamily="34" charset="0"/>
              </a:rPr>
              <a:t>Library Database Analysis</a:t>
            </a:r>
          </a:p>
        </p:txBody>
      </p:sp>
    </p:spTree>
    <p:extLst>
      <p:ext uri="{BB962C8B-B14F-4D97-AF65-F5344CB8AC3E}">
        <p14:creationId xmlns:p14="http://schemas.microsoft.com/office/powerpoint/2010/main" val="409276364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A84D86B1-D740-9CDC-B32B-154CC585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999" y="7259858"/>
            <a:ext cx="3037114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34C5EA-C778-4BF6-8300-C82BFA54167E}"/>
              </a:ext>
            </a:extLst>
          </p:cNvPr>
          <p:cNvSpPr/>
          <p:nvPr/>
        </p:nvSpPr>
        <p:spPr>
          <a:xfrm>
            <a:off x="622300" y="497570"/>
            <a:ext cx="10947400" cy="5683508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58F0A-CD37-3834-FA04-AD415CB1DB2F}"/>
              </a:ext>
            </a:extLst>
          </p:cNvPr>
          <p:cNvSpPr txBox="1"/>
          <p:nvPr/>
        </p:nvSpPr>
        <p:spPr>
          <a:xfrm>
            <a:off x="774700" y="1075877"/>
            <a:ext cx="1079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3. Retrieve the names of all borrowers who do not have any books checked out.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11" name="Picture 10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8FEDF22-9F79-04AD-F1E1-CB522869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68" y="2009448"/>
            <a:ext cx="8978900" cy="3324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A14194-1EDC-2216-98CC-2D12F1E0A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53" y="2091825"/>
            <a:ext cx="3189969" cy="1124521"/>
          </a:xfrm>
          <a:prstGeom prst="rect">
            <a:avLst/>
          </a:prstGeom>
        </p:spPr>
      </p:pic>
      <p:pic>
        <p:nvPicPr>
          <p:cNvPr id="14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0755FEC6-24B2-989C-54D4-31F79500B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79" y="5511988"/>
            <a:ext cx="2468790" cy="57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5706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9C4126-A3B4-66F8-E4EE-41092382C8A7}"/>
              </a:ext>
            </a:extLst>
          </p:cNvPr>
          <p:cNvSpPr/>
          <p:nvPr/>
        </p:nvSpPr>
        <p:spPr>
          <a:xfrm>
            <a:off x="965200" y="381000"/>
            <a:ext cx="10395857" cy="5867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ABDABA-2B93-E87A-6AAA-CDCB6663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1" y="2260600"/>
            <a:ext cx="8661400" cy="33020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F73988-4EAA-E92E-A0E6-EB7ACAD7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928" y="3025316"/>
            <a:ext cx="4495802" cy="2377323"/>
          </a:xfrm>
          <a:prstGeom prst="rect">
            <a:avLst/>
          </a:prstGeom>
        </p:spPr>
      </p:pic>
      <p:pic>
        <p:nvPicPr>
          <p:cNvPr id="12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5937ED60-B229-7581-37E5-3F943B3C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16" y="5510854"/>
            <a:ext cx="3037114" cy="6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0890B1-4B96-470D-41A4-11FF838FC4AD}"/>
              </a:ext>
            </a:extLst>
          </p:cNvPr>
          <p:cNvSpPr txBox="1"/>
          <p:nvPr/>
        </p:nvSpPr>
        <p:spPr>
          <a:xfrm>
            <a:off x="1320800" y="820656"/>
            <a:ext cx="9113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4. For each book that is loaned out from the "Sharpstown" branch and whose Due Date is 2/3/18, retrieve the book title, the borrower's name, and the borrower's address.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63128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77A20-9BE4-247A-24D4-3138CDF1E3AF}"/>
              </a:ext>
            </a:extLst>
          </p:cNvPr>
          <p:cNvSpPr/>
          <p:nvPr/>
        </p:nvSpPr>
        <p:spPr>
          <a:xfrm flipH="1">
            <a:off x="424775" y="590235"/>
            <a:ext cx="11342450" cy="59338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D5FF28-4BB5-0660-080D-830B097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802" y="5603133"/>
            <a:ext cx="2918048" cy="505838"/>
          </a:xfrm>
          <a:prstGeom prst="rect">
            <a:avLst/>
          </a:prstGeom>
        </p:spPr>
      </p:pic>
      <p:pic>
        <p:nvPicPr>
          <p:cNvPr id="11" name="Picture 10" descr="A computer screen shot of text">
            <a:extLst>
              <a:ext uri="{FF2B5EF4-FFF2-40B4-BE49-F238E27FC236}">
                <a16:creationId xmlns:a16="http://schemas.microsoft.com/office/drawing/2014/main" id="{8B2ECF46-6BB8-814C-76F5-10EAD627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9" y="2066569"/>
            <a:ext cx="10317015" cy="2743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85A74-1F96-8AF3-3B57-69D5D4D53BFE}"/>
              </a:ext>
            </a:extLst>
          </p:cNvPr>
          <p:cNvSpPr txBox="1"/>
          <p:nvPr/>
        </p:nvSpPr>
        <p:spPr>
          <a:xfrm>
            <a:off x="861057" y="1420238"/>
            <a:ext cx="885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en-US" b="1" dirty="0">
                <a:solidFill>
                  <a:srgbClr val="FF0000"/>
                </a:solidFill>
                <a:latin typeface="Bell MT" panose="02020503060305020303" pitchFamily="18" charset="0"/>
              </a:rPr>
              <a:t>5. For each </a:t>
            </a:r>
            <a:r>
              <a:rPr lang="en-US" b="1" dirty="0" err="1">
                <a:solidFill>
                  <a:srgbClr val="FF0000"/>
                </a:solidFill>
                <a:latin typeface="Bell MT" panose="02020503060305020303" pitchFamily="18" charset="0"/>
              </a:rPr>
              <a:t>librarybranch</a:t>
            </a:r>
            <a:r>
              <a:rPr lang="en-US" b="1" dirty="0">
                <a:solidFill>
                  <a:srgbClr val="FF0000"/>
                </a:solidFill>
                <a:latin typeface="Bell MT" panose="02020503060305020303" pitchFamily="18" charset="0"/>
              </a:rPr>
              <a:t>, retrieve the branch name and the total number of books loaned out from that branch.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1D4F47-EDC7-E474-FC50-EA8842B45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1" y="2896572"/>
            <a:ext cx="367246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811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85E282-E79A-9ED8-EEC1-0B211FB0E814}"/>
              </a:ext>
            </a:extLst>
          </p:cNvPr>
          <p:cNvSpPr/>
          <p:nvPr/>
        </p:nvSpPr>
        <p:spPr>
          <a:xfrm>
            <a:off x="375683" y="453620"/>
            <a:ext cx="11440633" cy="59507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B5B0F-665B-2BDD-5515-08520C010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08" y="1888925"/>
            <a:ext cx="9775632" cy="3483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D3EEC-A2E3-639E-17E3-F3069CAC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95" y="3132308"/>
            <a:ext cx="3424823" cy="1828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429B01-EDE9-39CB-025B-8C6178A2F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550" y="5805215"/>
            <a:ext cx="2831157" cy="398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A76CC2-550A-A2FA-B916-43BDEC9F3948}"/>
              </a:ext>
            </a:extLst>
          </p:cNvPr>
          <p:cNvSpPr txBox="1"/>
          <p:nvPr/>
        </p:nvSpPr>
        <p:spPr>
          <a:xfrm>
            <a:off x="1112108" y="1050672"/>
            <a:ext cx="882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en-US" b="1" dirty="0">
                <a:solidFill>
                  <a:srgbClr val="FF0000"/>
                </a:solidFill>
                <a:latin typeface="Bell MT" panose="02020503060305020303" pitchFamily="18" charset="0"/>
              </a:rPr>
              <a:t>6. Retrieve the names, addresses, and number of books checked out for all borrowers who have more than five books checked out.</a:t>
            </a:r>
          </a:p>
        </p:txBody>
      </p:sp>
    </p:spTree>
    <p:extLst>
      <p:ext uri="{BB962C8B-B14F-4D97-AF65-F5344CB8AC3E}">
        <p14:creationId xmlns:p14="http://schemas.microsoft.com/office/powerpoint/2010/main" val="33409070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64EDF4-424E-D5E7-A8CB-C3DE833E6EA8}"/>
              </a:ext>
            </a:extLst>
          </p:cNvPr>
          <p:cNvSpPr/>
          <p:nvPr/>
        </p:nvSpPr>
        <p:spPr>
          <a:xfrm>
            <a:off x="387178" y="452492"/>
            <a:ext cx="11417643" cy="5953016"/>
          </a:xfrm>
          <a:prstGeom prst="roundRect">
            <a:avLst>
              <a:gd name="adj" fmla="val 115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AF55F-287A-8252-D644-3437A58C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09" y="1631506"/>
            <a:ext cx="9687697" cy="4090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41D952-9A2A-AC52-D0A3-9D81FB3D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78" y="5584864"/>
            <a:ext cx="2744085" cy="556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D6DE7-075D-27D8-3497-DCE1C5239DF6}"/>
              </a:ext>
            </a:extLst>
          </p:cNvPr>
          <p:cNvSpPr txBox="1"/>
          <p:nvPr/>
        </p:nvSpPr>
        <p:spPr>
          <a:xfrm>
            <a:off x="941516" y="957357"/>
            <a:ext cx="921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en-US" b="1" dirty="0">
                <a:solidFill>
                  <a:srgbClr val="FF0000"/>
                </a:solidFill>
                <a:latin typeface="Bell MT" panose="02020503060305020303" pitchFamily="18" charset="0"/>
              </a:rPr>
              <a:t>7. For each book authored by "Stephen King", retrieve the title and the number of copies owned by the library branch whose name is "Central".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CDD13A-D200-67DB-AFF7-98F49F764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04" y="3017996"/>
            <a:ext cx="3065040" cy="8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0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738779-E2ED-B646-78A7-44283A081007}"/>
              </a:ext>
            </a:extLst>
          </p:cNvPr>
          <p:cNvSpPr/>
          <p:nvPr/>
        </p:nvSpPr>
        <p:spPr>
          <a:xfrm>
            <a:off x="326571" y="418170"/>
            <a:ext cx="11538858" cy="59826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endParaRPr lang="en-US" u="sng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Final business insights and recommendations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Key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Book Stock is Even: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The book "The Lost Tribe" has 5 copies at every branch, showing the copies were spread out equally.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Busiest Branch: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The Central branch loaned out the most books overall (11 books), but it’s very close to the others (10 books each).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Heavy Borrowers: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Tom Li is the most active member with 13 books checked out, followed by Joe Smith (7) and Tom Haverford (6).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Inactive User: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Jane Smith has no books checked out.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Recommendations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Reward Heavy Users: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Consider giving special perks or a "VIP status" to heavy borrowers like Tom Li to keep them happy and reading.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Engage Inactive Users: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Try to contact Jane Smith and other inactive users with personalized emails or book suggestions to get them back to the library.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Stock Review: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The Central branch is slightly busier, so maybe send a few extra copies of new, popular books there first.</a:t>
            </a:r>
          </a:p>
        </p:txBody>
      </p:sp>
    </p:spTree>
    <p:extLst>
      <p:ext uri="{BB962C8B-B14F-4D97-AF65-F5344CB8AC3E}">
        <p14:creationId xmlns:p14="http://schemas.microsoft.com/office/powerpoint/2010/main" val="344751608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AFA9BB-B0CE-C478-1D64-A12F4EFADE0B}"/>
              </a:ext>
            </a:extLst>
          </p:cNvPr>
          <p:cNvSpPr/>
          <p:nvPr/>
        </p:nvSpPr>
        <p:spPr>
          <a:xfrm>
            <a:off x="444881" y="288758"/>
            <a:ext cx="11302237" cy="60478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Conclusion (Key finding overall)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The main discovery from this analysis is that the library has a few very active members and that the book distribution is mostly balanced across all branches.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SQL was a great tool to find these facts quickly and clearly.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The library should focus on encouraging inactive members while keeping their heavy users satisfied.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B6E3D-A973-C986-F5F2-52E502595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684" y="5804075"/>
            <a:ext cx="2433728" cy="3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6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AABA51-0BE5-78DC-A230-4EEC0C8D404E}"/>
              </a:ext>
            </a:extLst>
          </p:cNvPr>
          <p:cNvSpPr/>
          <p:nvPr/>
        </p:nvSpPr>
        <p:spPr>
          <a:xfrm>
            <a:off x="522513" y="424543"/>
            <a:ext cx="11168743" cy="594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A346-F643-32DB-024D-9635B361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899" t="-88627" r="-119324" b="76769"/>
          <a:stretch>
            <a:fillRect/>
          </a:stretch>
        </p:blipFill>
        <p:spPr>
          <a:xfrm>
            <a:off x="13702501" y="-4928986"/>
            <a:ext cx="10776355" cy="6200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6BB15-50FE-CCC4-8E56-67C9C002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5" y="801998"/>
            <a:ext cx="9930809" cy="51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55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136786-7421-6F2C-1C94-E8F024F9B296}"/>
              </a:ext>
            </a:extLst>
          </p:cNvPr>
          <p:cNvSpPr/>
          <p:nvPr/>
        </p:nvSpPr>
        <p:spPr>
          <a:xfrm>
            <a:off x="184888" y="356191"/>
            <a:ext cx="11568223" cy="6145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shake and a red text&#10;&#10;AI-generated content may be incorrect.">
            <a:extLst>
              <a:ext uri="{FF2B5EF4-FFF2-40B4-BE49-F238E27FC236}">
                <a16:creationId xmlns:a16="http://schemas.microsoft.com/office/drawing/2014/main" id="{63240975-BF49-B6B1-C1BE-11DD34A8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880707"/>
            <a:ext cx="1075690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14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C3B5D5-8161-FDB1-DB95-50241DB9EEB4}"/>
              </a:ext>
            </a:extLst>
          </p:cNvPr>
          <p:cNvSpPr/>
          <p:nvPr/>
        </p:nvSpPr>
        <p:spPr>
          <a:xfrm>
            <a:off x="419100" y="683985"/>
            <a:ext cx="11353800" cy="56932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092F-666A-474F-5074-28287B70355E}"/>
              </a:ext>
            </a:extLst>
          </p:cNvPr>
          <p:cNvSpPr txBox="1"/>
          <p:nvPr/>
        </p:nvSpPr>
        <p:spPr>
          <a:xfrm>
            <a:off x="901700" y="118110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</a:rPr>
              <a:t>About 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0BDFB-3A4D-78FC-80D0-D46D35D18CA0}"/>
              </a:ext>
            </a:extLst>
          </p:cNvPr>
          <p:cNvSpPr txBox="1"/>
          <p:nvPr/>
        </p:nvSpPr>
        <p:spPr>
          <a:xfrm>
            <a:off x="800100" y="2296511"/>
            <a:ext cx="10972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Bell MT" panose="02020503060305020303" pitchFamily="18" charset="0"/>
              </a:rPr>
              <a:t>Name: </a:t>
            </a:r>
            <a:r>
              <a:rPr lang="en-US" sz="2800" dirty="0">
                <a:latin typeface="Bell MT" panose="02020503060305020303" pitchFamily="18" charset="0"/>
              </a:rPr>
              <a:t>Ramani Sruthi</a:t>
            </a:r>
          </a:p>
          <a:p>
            <a:endParaRPr lang="en-US" sz="2800" dirty="0">
              <a:latin typeface="Bell MT" panose="02020503060305020303" pitchFamily="18" charset="0"/>
            </a:endParaRPr>
          </a:p>
          <a:p>
            <a:r>
              <a:rPr lang="en-US" sz="2800" b="1" u="sng" dirty="0">
                <a:solidFill>
                  <a:srgbClr val="FF0000"/>
                </a:solidFill>
                <a:latin typeface="Bell MT" panose="02020503060305020303" pitchFamily="18" charset="0"/>
              </a:rPr>
              <a:t>Batch No: </a:t>
            </a:r>
            <a:r>
              <a:rPr lang="en-US" sz="2800" dirty="0">
                <a:latin typeface="Bell MT" panose="02020503060305020303" pitchFamily="18" charset="0"/>
              </a:rPr>
              <a:t>435</a:t>
            </a:r>
          </a:p>
          <a:p>
            <a:endParaRPr lang="en-US" sz="2800" u="sng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r>
              <a:rPr lang="en-US" sz="2800" b="1" u="sng" dirty="0" err="1">
                <a:solidFill>
                  <a:srgbClr val="FF0000"/>
                </a:solidFill>
                <a:latin typeface="Bell MT" panose="02020503060305020303" pitchFamily="18" charset="0"/>
              </a:rPr>
              <a:t>Linkedin</a:t>
            </a:r>
            <a:r>
              <a:rPr lang="en-US" sz="2800" b="1" u="sng" dirty="0">
                <a:solidFill>
                  <a:srgbClr val="FF0000"/>
                </a:solidFill>
                <a:latin typeface="Bell MT" panose="02020503060305020303" pitchFamily="18" charset="0"/>
              </a:rPr>
              <a:t>: </a:t>
            </a:r>
            <a:r>
              <a:rPr lang="en-US" sz="2800" dirty="0">
                <a:latin typeface="Bell MT" panose="02020503060305020303" pitchFamily="18" charset="0"/>
              </a:rPr>
              <a:t>https://www.linkedin.com/in/ramani-sruthi-70884a29b/</a:t>
            </a:r>
          </a:p>
          <a:p>
            <a:endParaRPr lang="en-US" sz="2800" b="1" u="sng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r>
              <a:rPr lang="en-US" sz="2800" b="1" u="sng" dirty="0">
                <a:solidFill>
                  <a:srgbClr val="FF0000"/>
                </a:solidFill>
                <a:latin typeface="Bell MT" panose="02020503060305020303" pitchFamily="18" charset="0"/>
              </a:rPr>
              <a:t>GitHub: </a:t>
            </a:r>
            <a:r>
              <a:rPr lang="en-US" sz="2800" dirty="0">
                <a:latin typeface="Bell MT" panose="02020503060305020303" pitchFamily="18" charset="0"/>
              </a:rPr>
              <a:t>http://github.com/sruthi-ramani</a:t>
            </a:r>
          </a:p>
        </p:txBody>
      </p:sp>
      <p:pic>
        <p:nvPicPr>
          <p:cNvPr id="14338" name="Picture 2" descr="Stylish Corporate Woman Icon Art PNG Images | AI Free Download - Pikbest">
            <a:extLst>
              <a:ext uri="{FF2B5EF4-FFF2-40B4-BE49-F238E27FC236}">
                <a16:creationId xmlns:a16="http://schemas.microsoft.com/office/drawing/2014/main" id="{9CA32E04-C0D1-68D1-4E83-5925AA54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2" y="1452946"/>
            <a:ext cx="2222498" cy="21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Innomatics Research labs - Crunchbase Company Profile &amp; Funding">
            <a:extLst>
              <a:ext uri="{FF2B5EF4-FFF2-40B4-BE49-F238E27FC236}">
                <a16:creationId xmlns:a16="http://schemas.microsoft.com/office/drawing/2014/main" id="{74BBF95E-7A09-06CC-761D-346C69FD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99" y="5526790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187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17BA55-8E7E-3654-BFA9-80AEE3E05344}"/>
              </a:ext>
            </a:extLst>
          </p:cNvPr>
          <p:cNvSpPr/>
          <p:nvPr/>
        </p:nvSpPr>
        <p:spPr>
          <a:xfrm>
            <a:off x="512690" y="268161"/>
            <a:ext cx="11145910" cy="60890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</a:rPr>
              <a:t>Agenda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Objective of the Project</a:t>
            </a:r>
          </a:p>
          <a:p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ER Diagram and schema explanation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Key analysis questions (use cases)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SQL query results with screenshots or summaries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Final business insights and recommendations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Conclusion (key finding overall)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ell MT" panose="02020503060305020303" pitchFamily="18" charset="0"/>
              </a:rPr>
              <a:t>Q&amp;A Slide</a:t>
            </a:r>
          </a:p>
        </p:txBody>
      </p:sp>
      <p:pic>
        <p:nvPicPr>
          <p:cNvPr id="3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81129785-9835-400F-A52E-A22B93D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99" y="5526790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ED089-4B4A-1712-F89B-2EBDD5881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54" y="1493465"/>
            <a:ext cx="5296009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781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3EC9BF-6346-F625-E8F1-34C11183CC76}"/>
              </a:ext>
            </a:extLst>
          </p:cNvPr>
          <p:cNvSpPr/>
          <p:nvPr/>
        </p:nvSpPr>
        <p:spPr>
          <a:xfrm>
            <a:off x="512323" y="691075"/>
            <a:ext cx="11167353" cy="55335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Problem Statement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Library Data Set</a:t>
            </a:r>
            <a:endParaRPr lang="en-US" sz="2800" kern="100" dirty="0">
              <a:solidFill>
                <a:srgbClr val="FF0000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Libraries using manual or unorganized records facing difficulties in tracking books, members, borrow/return status, and overdue fines. This leads to inaccurate data, poor book availability management, and slow reporting.</a:t>
            </a: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US" sz="2400" b="1" kern="1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solve this, I have designed a SQL-based Library Management System that is very useful to centralize data, efficiently manage library operations, and support quick, accurate decision-making.</a:t>
            </a: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2340F3D5-337E-984A-6BFA-C5C23240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427" y="5503964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5763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12976B-B84C-400E-FE73-CAB3F05E24F3}"/>
              </a:ext>
            </a:extLst>
          </p:cNvPr>
          <p:cNvSpPr/>
          <p:nvPr/>
        </p:nvSpPr>
        <p:spPr>
          <a:xfrm>
            <a:off x="719202" y="197006"/>
            <a:ext cx="11157857" cy="58747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</a:rPr>
              <a:t>Objective of the Project</a:t>
            </a:r>
          </a:p>
          <a:p>
            <a:pPr>
              <a:buNone/>
            </a:pPr>
            <a:endParaRPr lang="en-US" sz="2400" b="1" dirty="0">
              <a:latin typeface="Bell MT" panose="02020503060305020303" pitchFamily="18" charset="0"/>
            </a:endParaRPr>
          </a:p>
          <a:p>
            <a:pPr>
              <a:buNone/>
            </a:pPr>
            <a:r>
              <a:rPr lang="en-US" sz="2400" b="1" dirty="0">
                <a:latin typeface="Bell MT" panose="02020503060305020303" pitchFamily="18" charset="0"/>
              </a:rPr>
              <a:t>The main goal of this project is to use SQL to analyze a library’s database so we can understand things better and make good decisions.</a:t>
            </a:r>
          </a:p>
          <a:p>
            <a:pPr>
              <a:buNone/>
            </a:pPr>
            <a:endParaRPr lang="en-US" sz="2400" b="1" dirty="0">
              <a:latin typeface="Bell MT" panose="02020503060305020303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Bell MT" panose="02020503060305020303" pitchFamily="18" charset="0"/>
              </a:rPr>
              <a:t>Goal 1: Understand how the database is set up (the maps and tables).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Bell MT" panose="02020503060305020303" pitchFamily="18" charset="0"/>
              </a:rPr>
              <a:t>Goal 2: Answer important questions about books, loans, and users (like “How many copies are left?”)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Bell MT" panose="02020503060305020303" pitchFamily="18" charset="0"/>
              </a:rPr>
              <a:t>Goal 3: Find out key facts and give advice to the library managers.</a:t>
            </a:r>
          </a:p>
        </p:txBody>
      </p:sp>
      <p:pic>
        <p:nvPicPr>
          <p:cNvPr id="6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2811E54E-715B-6D65-05BE-0437015AF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969000"/>
            <a:ext cx="2147320" cy="33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3998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47F5E-CE66-DF6D-B571-2D5034CE13C9}"/>
              </a:ext>
            </a:extLst>
          </p:cNvPr>
          <p:cNvSpPr txBox="1"/>
          <p:nvPr/>
        </p:nvSpPr>
        <p:spPr>
          <a:xfrm>
            <a:off x="12498613" y="-1912257"/>
            <a:ext cx="1078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</a:rPr>
              <a:t>ER diagram and schema Explanation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B2C465-E075-D98A-EDAE-5FEB2F905714}"/>
              </a:ext>
            </a:extLst>
          </p:cNvPr>
          <p:cNvSpPr/>
          <p:nvPr/>
        </p:nvSpPr>
        <p:spPr>
          <a:xfrm>
            <a:off x="457200" y="489713"/>
            <a:ext cx="11176000" cy="584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DA729-B0FC-EBBF-4C06-A2F22213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3" y="1556657"/>
            <a:ext cx="9958039" cy="4152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DA23A-99D8-EFE7-3520-B6172E75C290}"/>
              </a:ext>
            </a:extLst>
          </p:cNvPr>
          <p:cNvSpPr txBox="1"/>
          <p:nvPr/>
        </p:nvSpPr>
        <p:spPr>
          <a:xfrm>
            <a:off x="847493" y="779244"/>
            <a:ext cx="728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ER diagram and schema Explanation</a:t>
            </a:r>
          </a:p>
          <a:p>
            <a:endParaRPr lang="en-US" dirty="0"/>
          </a:p>
        </p:txBody>
      </p:sp>
      <p:pic>
        <p:nvPicPr>
          <p:cNvPr id="9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C6BE9982-6465-E792-F147-8ED44FD8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54" y="5473362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07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632C75-D239-85DE-AC0D-C3C89D2DD182}"/>
              </a:ext>
            </a:extLst>
          </p:cNvPr>
          <p:cNvSpPr/>
          <p:nvPr/>
        </p:nvSpPr>
        <p:spPr>
          <a:xfrm>
            <a:off x="553357" y="374908"/>
            <a:ext cx="10731500" cy="589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Copies at a Branch: </a:t>
            </a:r>
            <a:r>
              <a:rPr lang="en-US" sz="2400" dirty="0">
                <a:latin typeface="Bell MT" panose="02020503060305020303" pitchFamily="18" charset="0"/>
              </a:rPr>
              <a:t>How many copies of “The Lost Tribe” are at the “Sharpstown” branch?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Copies Everywhere: </a:t>
            </a:r>
            <a:r>
              <a:rPr lang="en-US" sz="2400" dirty="0">
                <a:latin typeface="Bell MT" panose="02020503060305020303" pitchFamily="18" charset="0"/>
              </a:rPr>
              <a:t>How many copies of “The Lost Tribe” does each branch have?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Inactive Users: </a:t>
            </a:r>
            <a:r>
              <a:rPr lang="en-US" sz="2400" dirty="0">
                <a:latin typeface="Bell MT" panose="02020503060305020303" pitchFamily="18" charset="0"/>
              </a:rPr>
              <a:t>Which library members have no books checked out right now?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Overdue Check: </a:t>
            </a:r>
            <a:r>
              <a:rPr lang="en-US" sz="2400" dirty="0">
                <a:latin typeface="Bell MT" panose="02020503060305020303" pitchFamily="18" charset="0"/>
              </a:rPr>
              <a:t>For a specific date (2/3/18) and branch (“Sharpstown”), who has which books, and what is their address?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Branch Activity: </a:t>
            </a:r>
            <a:r>
              <a:rPr lang="en-US" sz="2400" dirty="0">
                <a:latin typeface="Bell MT" panose="02020503060305020303" pitchFamily="18" charset="0"/>
              </a:rPr>
              <a:t>How many total books has each branch loaned out?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Heavy Users: </a:t>
            </a:r>
            <a:r>
              <a:rPr lang="en-US" sz="2400" dirty="0">
                <a:latin typeface="Bell MT" panose="02020503060305020303" pitchFamily="18" charset="0"/>
              </a:rPr>
              <a:t>Which members have more than five books checked out?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Bell MT" panose="02020503060305020303" pitchFamily="18" charset="0"/>
              </a:rPr>
              <a:t>Author Inventory: </a:t>
            </a:r>
            <a:r>
              <a:rPr lang="en-US" sz="2400" dirty="0">
                <a:latin typeface="Bell MT" panose="02020503060305020303" pitchFamily="18" charset="0"/>
              </a:rPr>
              <a:t>For “Stephen King” books, what titles and how many copies does the “Central” branch own?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4DC5-4035-6F33-8EFF-BE0D757294BA}"/>
              </a:ext>
            </a:extLst>
          </p:cNvPr>
          <p:cNvSpPr txBox="1"/>
          <p:nvPr/>
        </p:nvSpPr>
        <p:spPr>
          <a:xfrm>
            <a:off x="1121228" y="558800"/>
            <a:ext cx="89371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Key analysis questions (use cases)</a:t>
            </a:r>
          </a:p>
          <a:p>
            <a:endParaRPr lang="en-US" dirty="0"/>
          </a:p>
        </p:txBody>
      </p:sp>
      <p:pic>
        <p:nvPicPr>
          <p:cNvPr id="5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B8F59D9B-937E-9017-36D7-42FB0C21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40" y="5575421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345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3FC398-ADF2-CA15-237F-92466F9D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109966-51F9-45E3-8C97-9A1968B8D6D2}"/>
              </a:ext>
            </a:extLst>
          </p:cNvPr>
          <p:cNvSpPr/>
          <p:nvPr/>
        </p:nvSpPr>
        <p:spPr>
          <a:xfrm>
            <a:off x="622570" y="544749"/>
            <a:ext cx="10856068" cy="56614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0A717-366B-518B-1DFE-BC6E34317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616660"/>
            <a:ext cx="9931400" cy="3430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B55BEE-AC72-9974-B047-584392725AD7}"/>
              </a:ext>
            </a:extLst>
          </p:cNvPr>
          <p:cNvSpPr txBox="1"/>
          <p:nvPr/>
        </p:nvSpPr>
        <p:spPr>
          <a:xfrm>
            <a:off x="992221" y="1070043"/>
            <a:ext cx="102075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SQL </a:t>
            </a:r>
            <a:r>
              <a:rPr lang="en-US" sz="2800" dirty="0" err="1">
                <a:solidFill>
                  <a:srgbClr val="FF0000"/>
                </a:solidFill>
                <a:latin typeface="Arial Black" panose="020B0A04020102020204" pitchFamily="34" charset="0"/>
              </a:rPr>
              <a:t>querys</a:t>
            </a:r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 results with Screenshots and Summaries</a:t>
            </a:r>
          </a:p>
          <a:p>
            <a:r>
              <a:rPr lang="en-US" b="1" dirty="0">
                <a:solidFill>
                  <a:srgbClr val="FF0000"/>
                </a:solidFill>
                <a:latin typeface="Bell MT" panose="02020503060305020303" pitchFamily="18" charset="0"/>
              </a:rPr>
              <a:t>1. How many copies of the book titled "The Lost Tribe" are owned by the library branch whose name is "Sharpstown"?</a:t>
            </a:r>
          </a:p>
          <a:p>
            <a:endParaRPr lang="en-US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C337CA-4725-93EB-68F1-026B7A641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32" y="3870170"/>
            <a:ext cx="1962150" cy="923925"/>
          </a:xfrm>
          <a:prstGeom prst="rect">
            <a:avLst/>
          </a:prstGeom>
        </p:spPr>
      </p:pic>
      <p:pic>
        <p:nvPicPr>
          <p:cNvPr id="15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CEE6BF8F-3300-4051-6304-87F3467E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00" y="5465114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795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777BC3-7564-43D3-D4A7-C50038BC0866}"/>
              </a:ext>
            </a:extLst>
          </p:cNvPr>
          <p:cNvSpPr/>
          <p:nvPr/>
        </p:nvSpPr>
        <p:spPr>
          <a:xfrm>
            <a:off x="609600" y="609600"/>
            <a:ext cx="10845800" cy="5664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52B29A46-0B56-800A-86FB-BD279B03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19" y="1955801"/>
            <a:ext cx="8317581" cy="3891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AB0A0-11D9-0B4D-BB84-E7A3BF2956D2}"/>
              </a:ext>
            </a:extLst>
          </p:cNvPr>
          <p:cNvSpPr txBox="1"/>
          <p:nvPr/>
        </p:nvSpPr>
        <p:spPr>
          <a:xfrm>
            <a:off x="1232819" y="1016000"/>
            <a:ext cx="90033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2. How many copies of the book titled "The Lost Tribe" are owned by each library branch?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90024C-BA97-7FB1-602D-7F7E64344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6" y="2709862"/>
            <a:ext cx="3557587" cy="1438275"/>
          </a:xfrm>
          <a:prstGeom prst="rect">
            <a:avLst/>
          </a:prstGeom>
        </p:spPr>
      </p:pic>
      <p:pic>
        <p:nvPicPr>
          <p:cNvPr id="16" name="Picture 2" descr="Innomatics Research labs - Crunchbase Company Profile &amp; Funding">
            <a:extLst>
              <a:ext uri="{FF2B5EF4-FFF2-40B4-BE49-F238E27FC236}">
                <a16:creationId xmlns:a16="http://schemas.microsoft.com/office/drawing/2014/main" id="{6B27A2D0-8480-4FA3-8C01-61633BA6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00" y="5465114"/>
            <a:ext cx="2147320" cy="5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930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</TotalTime>
  <Words>811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Bell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Ramani Sruthi</dc:creator>
  <cp:lastModifiedBy>Ramani Sruthi</cp:lastModifiedBy>
  <cp:revision>5</cp:revision>
  <dcterms:created xsi:type="dcterms:W3CDTF">2025-12-21T17:41:24Z</dcterms:created>
  <dcterms:modified xsi:type="dcterms:W3CDTF">2025-12-23T11:05:18Z</dcterms:modified>
</cp:coreProperties>
</file>